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Play"/>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Ohpv+stbEKkHoyyzrhy86yfWX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Play-bold.fntdata"/><Relationship Id="rId10" Type="http://schemas.openxmlformats.org/officeDocument/2006/relationships/slide" Target="slides/slide6.xml"/><Relationship Id="rId21" Type="http://schemas.openxmlformats.org/officeDocument/2006/relationships/font" Target="fonts/Play-regular.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B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4" name="Shape 54"/>
        <p:cNvGrpSpPr/>
        <p:nvPr/>
      </p:nvGrpSpPr>
      <p:grpSpPr>
        <a:xfrm>
          <a:off x="0" y="0"/>
          <a:ext cx="0" cy="0"/>
          <a:chOff x="0" y="0"/>
          <a:chExt cx="0" cy="0"/>
        </a:xfrm>
      </p:grpSpPr>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
          <p:cNvSpPr txBox="1"/>
          <p:nvPr>
            <p:ph type="ctrTitle"/>
          </p:nvPr>
        </p:nvSpPr>
        <p:spPr>
          <a:xfrm>
            <a:off x="1524000" y="2803343"/>
            <a:ext cx="9144000" cy="751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A8AD3E"/>
              </a:buClr>
              <a:buSzPts val="6000"/>
              <a:buFont typeface="Play"/>
              <a:buNone/>
            </a:pPr>
            <a:r>
              <a:rPr b="1" lang="nl-BE" sz="4500">
                <a:solidFill>
                  <a:srgbClr val="A8AD3E"/>
                </a:solidFill>
                <a:latin typeface="Arial"/>
                <a:ea typeface="Arial"/>
                <a:cs typeface="Arial"/>
                <a:sym typeface="Arial"/>
              </a:rPr>
              <a:t>Manual</a:t>
            </a:r>
            <a:r>
              <a:rPr b="1" lang="nl-BE" sz="4500">
                <a:solidFill>
                  <a:srgbClr val="A8AD3E"/>
                </a:solidFill>
                <a:latin typeface="Arial"/>
                <a:ea typeface="Arial"/>
                <a:cs typeface="Arial"/>
                <a:sym typeface="Arial"/>
              </a:rPr>
              <a:t> for B2B group orders</a:t>
            </a:r>
            <a:endParaRPr b="1" sz="4500">
              <a:solidFill>
                <a:srgbClr val="A8AD3E"/>
              </a:solidFill>
              <a:latin typeface="Arial"/>
              <a:ea typeface="Arial"/>
              <a:cs typeface="Arial"/>
              <a:sym typeface="Arial"/>
            </a:endParaRPr>
          </a:p>
        </p:txBody>
      </p:sp>
      <p:sp>
        <p:nvSpPr>
          <p:cNvPr id="90" name="Google Shape;90;p1"/>
          <p:cNvSpPr txBox="1"/>
          <p:nvPr>
            <p:ph idx="1" type="subTitle"/>
          </p:nvPr>
        </p:nvSpPr>
        <p:spPr>
          <a:xfrm>
            <a:off x="1524000" y="3554544"/>
            <a:ext cx="9144000" cy="500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D1494"/>
              </a:buClr>
              <a:buSzPts val="2400"/>
              <a:buNone/>
            </a:pPr>
            <a:r>
              <a:rPr b="1" lang="nl-BE" sz="3000">
                <a:solidFill>
                  <a:srgbClr val="ED1494"/>
                </a:solidFill>
              </a:rPr>
              <a:t>How to order as a member</a:t>
            </a:r>
            <a:endParaRPr b="1" sz="3000">
              <a:solidFill>
                <a:srgbClr val="ED1494"/>
              </a:solidFill>
            </a:endParaRPr>
          </a:p>
        </p:txBody>
      </p:sp>
      <p:pic>
        <p:nvPicPr>
          <p:cNvPr id="91" name="Google Shape;91;p1"/>
          <p:cNvPicPr preferRelativeResize="0"/>
          <p:nvPr/>
        </p:nvPicPr>
        <p:blipFill rotWithShape="1">
          <a:blip r:embed="rId3">
            <a:alphaModFix/>
          </a:blip>
          <a:srcRect b="0" l="0" r="0" t="0"/>
          <a:stretch/>
        </p:blipFill>
        <p:spPr>
          <a:xfrm>
            <a:off x="8622950" y="5208900"/>
            <a:ext cx="3415875" cy="1477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7" name="Google Shape;197;p10"/>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98" name="Google Shape;198;p10"/>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99" name="Google Shape;199;p10"/>
          <p:cNvSpPr txBox="1"/>
          <p:nvPr/>
        </p:nvSpPr>
        <p:spPr>
          <a:xfrm>
            <a:off x="1135200" y="446100"/>
            <a:ext cx="9921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Step 8: </a:t>
            </a:r>
            <a:r>
              <a:rPr b="0" i="0" lang="nl-BE" sz="1800" u="none" cap="none" strike="noStrike">
                <a:solidFill>
                  <a:schemeClr val="lt1"/>
                </a:solidFill>
                <a:latin typeface="Arial"/>
                <a:ea typeface="Arial"/>
                <a:cs typeface="Arial"/>
                <a:sym typeface="Arial"/>
              </a:rPr>
              <a:t>Check your details and your order again and click on (</a:t>
            </a:r>
            <a:r>
              <a:rPr b="1" i="0" lang="nl-BE" sz="1800" u="none" cap="none" strike="noStrike">
                <a:solidFill>
                  <a:srgbClr val="ED1494"/>
                </a:solidFill>
                <a:latin typeface="Arial"/>
                <a:ea typeface="Arial"/>
                <a:cs typeface="Arial"/>
                <a:sym typeface="Arial"/>
              </a:rPr>
              <a:t>Enkel eigen bestelling betalen</a:t>
            </a:r>
            <a:r>
              <a:rPr b="0" i="0" lang="nl-BE" sz="1800" u="none" cap="none" strike="noStrike">
                <a:solidFill>
                  <a:schemeClr val="lt1"/>
                </a:solidFill>
                <a:latin typeface="Arial"/>
                <a:ea typeface="Arial"/>
                <a:cs typeface="Arial"/>
                <a:sym typeface="Arial"/>
              </a:rPr>
              <a:t>) </a:t>
            </a:r>
            <a:endParaRPr/>
          </a:p>
        </p:txBody>
      </p:sp>
      <p:sp>
        <p:nvSpPr>
          <p:cNvPr id="200" name="Google Shape;200;p10"/>
          <p:cNvSpPr/>
          <p:nvPr/>
        </p:nvSpPr>
        <p:spPr>
          <a:xfrm>
            <a:off x="6094475" y="2424339"/>
            <a:ext cx="5211554" cy="2578419"/>
          </a:xfrm>
          <a:prstGeom prst="foldedCorner">
            <a:avLst>
              <a:gd fmla="val 16667" name="adj"/>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If the company wants to provide a treat for its employees, this is possible. All members of the group must place their orders in the shopping cart and not pay for them. The group administrator can then pay for the entire shopping cart by clicking on (</a:t>
            </a:r>
            <a:r>
              <a:rPr b="1" i="0" lang="nl-BE" sz="1800" u="none" cap="none" strike="noStrike">
                <a:solidFill>
                  <a:srgbClr val="ED1494"/>
                </a:solidFill>
                <a:latin typeface="Arial"/>
                <a:ea typeface="Arial"/>
                <a:cs typeface="Arial"/>
                <a:sym typeface="Arial"/>
              </a:rPr>
              <a:t>Volledige groepsbestelling afhandelen</a:t>
            </a:r>
            <a:r>
              <a:rPr b="0" i="0" lang="nl-BE" sz="1800" u="none" cap="none" strike="noStrike">
                <a:solidFill>
                  <a:schemeClr val="lt1"/>
                </a:solidFill>
                <a:latin typeface="Arial"/>
                <a:ea typeface="Arial"/>
                <a:cs typeface="Arial"/>
                <a:sym typeface="Arial"/>
              </a:rPr>
              <a:t>)</a:t>
            </a:r>
            <a:endParaRPr b="0" i="0" sz="1800" u="none" cap="none" strike="noStrike">
              <a:solidFill>
                <a:schemeClr val="lt1"/>
              </a:solidFill>
              <a:latin typeface="Arial"/>
              <a:ea typeface="Arial"/>
              <a:cs typeface="Arial"/>
              <a:sym typeface="Arial"/>
            </a:endParaRPr>
          </a:p>
        </p:txBody>
      </p:sp>
      <p:pic>
        <p:nvPicPr>
          <p:cNvPr id="201" name="Google Shape;201;p10"/>
          <p:cNvPicPr preferRelativeResize="0"/>
          <p:nvPr/>
        </p:nvPicPr>
        <p:blipFill rotWithShape="1">
          <a:blip r:embed="rId4">
            <a:alphaModFix/>
          </a:blip>
          <a:srcRect b="0" l="0" r="0" t="0"/>
          <a:stretch/>
        </p:blipFill>
        <p:spPr>
          <a:xfrm>
            <a:off x="2390894" y="1858988"/>
            <a:ext cx="2076740" cy="3762900"/>
          </a:xfrm>
          <a:prstGeom prst="rect">
            <a:avLst/>
          </a:prstGeom>
          <a:noFill/>
          <a:ln>
            <a:noFill/>
          </a:ln>
        </p:spPr>
      </p:pic>
      <p:sp>
        <p:nvSpPr>
          <p:cNvPr id="202" name="Google Shape;202;p10"/>
          <p:cNvSpPr/>
          <p:nvPr/>
        </p:nvSpPr>
        <p:spPr>
          <a:xfrm>
            <a:off x="2917200" y="1371789"/>
            <a:ext cx="1024128" cy="319851"/>
          </a:xfrm>
          <a:prstGeom prst="downArrow">
            <a:avLst>
              <a:gd fmla="val 50000" name="adj1"/>
              <a:gd fmla="val 50000" name="adj2"/>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3" name="Google Shape;203;p10"/>
          <p:cNvSpPr/>
          <p:nvPr/>
        </p:nvSpPr>
        <p:spPr>
          <a:xfrm>
            <a:off x="4712942" y="4371822"/>
            <a:ext cx="896112" cy="630936"/>
          </a:xfrm>
          <a:prstGeom prst="leftArrow">
            <a:avLst>
              <a:gd fmla="val 50000" name="adj1"/>
              <a:gd fmla="val 50000" name="adj2"/>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0" name="Google Shape;210;p11"/>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11" name="Google Shape;211;p11"/>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12" name="Google Shape;212;p11"/>
          <p:cNvSpPr txBox="1"/>
          <p:nvPr/>
        </p:nvSpPr>
        <p:spPr>
          <a:xfrm>
            <a:off x="1830150" y="307500"/>
            <a:ext cx="85317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Step 9: </a:t>
            </a:r>
            <a:r>
              <a:rPr b="0" i="0" lang="nl-BE" sz="1800" u="none" cap="none" strike="noStrike">
                <a:solidFill>
                  <a:schemeClr val="lt1"/>
                </a:solidFill>
                <a:latin typeface="Arial"/>
                <a:ea typeface="Arial"/>
                <a:cs typeface="Arial"/>
                <a:sym typeface="Arial"/>
              </a:rPr>
              <a:t>A group administrator can choose whether to pay online or by invoice. </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Select the desired payment option and then click:</a:t>
            </a:r>
            <a:endParaRPr b="0" i="0" sz="1800" u="none" cap="none" strike="noStrike">
              <a:solidFill>
                <a:schemeClr val="lt1"/>
              </a:solidFill>
              <a:latin typeface="Arial"/>
              <a:ea typeface="Arial"/>
              <a:cs typeface="Arial"/>
              <a:sym typeface="Arial"/>
            </a:endParaRPr>
          </a:p>
        </p:txBody>
      </p:sp>
      <p:sp>
        <p:nvSpPr>
          <p:cNvPr id="213" name="Google Shape;213;p11"/>
          <p:cNvSpPr/>
          <p:nvPr/>
        </p:nvSpPr>
        <p:spPr>
          <a:xfrm>
            <a:off x="118872" y="1829974"/>
            <a:ext cx="4641664" cy="1921924"/>
          </a:xfrm>
          <a:prstGeom prst="foldedCorner">
            <a:avLst>
              <a:gd fmla="val 9800" name="adj"/>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If you clicked on (</a:t>
            </a:r>
            <a:r>
              <a:rPr b="1" i="0" lang="nl-BE" sz="1800" u="none" cap="none" strike="noStrike">
                <a:solidFill>
                  <a:srgbClr val="ED1494"/>
                </a:solidFill>
                <a:latin typeface="Arial"/>
                <a:ea typeface="Arial"/>
                <a:cs typeface="Arial"/>
                <a:sym typeface="Arial"/>
              </a:rPr>
              <a:t>Enkel eigen bestelling betalen</a:t>
            </a:r>
            <a:r>
              <a:rPr b="0" i="0" lang="nl-BE" sz="1800" u="none" cap="none" strike="noStrike">
                <a:solidFill>
                  <a:schemeClr val="lt1"/>
                </a:solidFill>
                <a:latin typeface="Arial"/>
                <a:ea typeface="Arial"/>
                <a:cs typeface="Arial"/>
                <a:sym typeface="Arial"/>
              </a:rPr>
              <a:t>)</a:t>
            </a:r>
            <a:endParaRPr/>
          </a:p>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 Pay for your own order </a:t>
            </a:r>
            <a:endParaRPr/>
          </a:p>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Only to pay for your private order</a:t>
            </a:r>
            <a:endParaRPr b="0" i="0" sz="1800" u="none" cap="none" strike="noStrike">
              <a:solidFill>
                <a:schemeClr val="lt1"/>
              </a:solidFill>
              <a:latin typeface="Arial"/>
              <a:ea typeface="Arial"/>
              <a:cs typeface="Arial"/>
              <a:sym typeface="Arial"/>
            </a:endParaRPr>
          </a:p>
        </p:txBody>
      </p:sp>
      <p:sp>
        <p:nvSpPr>
          <p:cNvPr id="214" name="Google Shape;214;p11"/>
          <p:cNvSpPr/>
          <p:nvPr/>
        </p:nvSpPr>
        <p:spPr>
          <a:xfrm>
            <a:off x="134220" y="3904453"/>
            <a:ext cx="4641664" cy="1921924"/>
          </a:xfrm>
          <a:prstGeom prst="foldedCorner">
            <a:avLst>
              <a:gd fmla="val 12743" name="adj"/>
            </a:avLst>
          </a:prstGeom>
          <a:solidFill>
            <a:srgbClr val="493D3C"/>
          </a:solidFill>
          <a:ln cap="flat" cmpd="sng" w="19050">
            <a:solidFill>
              <a:srgbClr val="493D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Once you have clicked on (</a:t>
            </a:r>
            <a:r>
              <a:rPr b="1" i="0" lang="nl-BE" sz="1800" u="none" cap="none" strike="noStrike">
                <a:solidFill>
                  <a:srgbClr val="ED1494"/>
                </a:solidFill>
                <a:latin typeface="Arial"/>
                <a:ea typeface="Arial"/>
                <a:cs typeface="Arial"/>
                <a:sym typeface="Arial"/>
              </a:rPr>
              <a:t>Volledige groepsbestelling afhandelen</a:t>
            </a:r>
            <a:r>
              <a:rPr b="0" i="0" lang="nl-BE" sz="1800" u="none" cap="none" strike="noStrike">
                <a:solidFill>
                  <a:schemeClr val="lt1"/>
                </a:solidFill>
                <a:latin typeface="Arial"/>
                <a:ea typeface="Arial"/>
                <a:cs typeface="Arial"/>
                <a:sym typeface="Arial"/>
              </a:rPr>
              <a:t>)</a:t>
            </a:r>
            <a:endParaRPr/>
          </a:p>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 Pay for entire group order</a:t>
            </a:r>
            <a:endParaRPr/>
          </a:p>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To pay for the entire group basket</a:t>
            </a:r>
            <a:endParaRPr b="0" i="0" sz="1800" u="none" cap="none" strike="noStrike">
              <a:solidFill>
                <a:schemeClr val="lt1"/>
              </a:solidFill>
              <a:latin typeface="Arial"/>
              <a:ea typeface="Arial"/>
              <a:cs typeface="Arial"/>
              <a:sym typeface="Arial"/>
            </a:endParaRPr>
          </a:p>
        </p:txBody>
      </p:sp>
      <p:pic>
        <p:nvPicPr>
          <p:cNvPr id="215" name="Google Shape;215;p11"/>
          <p:cNvPicPr preferRelativeResize="0"/>
          <p:nvPr/>
        </p:nvPicPr>
        <p:blipFill rotWithShape="1">
          <a:blip r:embed="rId4">
            <a:alphaModFix/>
          </a:blip>
          <a:srcRect b="0" l="0" r="0" t="0"/>
          <a:stretch/>
        </p:blipFill>
        <p:spPr>
          <a:xfrm>
            <a:off x="5464096" y="1829974"/>
            <a:ext cx="6039693" cy="376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2" name="Google Shape;222;p12"/>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23" name="Google Shape;223;p12"/>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24" name="Google Shape;224;p12"/>
          <p:cNvSpPr txBox="1"/>
          <p:nvPr/>
        </p:nvSpPr>
        <p:spPr>
          <a:xfrm>
            <a:off x="3275100" y="446100"/>
            <a:ext cx="5641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Step 10: </a:t>
            </a:r>
            <a:r>
              <a:rPr b="0" i="0" lang="nl-BE" sz="1800" u="none" cap="none" strike="noStrike">
                <a:solidFill>
                  <a:schemeClr val="lt1"/>
                </a:solidFill>
                <a:latin typeface="Arial"/>
                <a:ea typeface="Arial"/>
                <a:cs typeface="Arial"/>
                <a:sym typeface="Arial"/>
              </a:rPr>
              <a:t>Pay using your preferred payment method</a:t>
            </a:r>
            <a:endParaRPr b="0" i="0" sz="1800" u="none" cap="none" strike="noStrike">
              <a:solidFill>
                <a:schemeClr val="lt1"/>
              </a:solidFill>
              <a:latin typeface="Arial"/>
              <a:ea typeface="Arial"/>
              <a:cs typeface="Arial"/>
              <a:sym typeface="Arial"/>
            </a:endParaRPr>
          </a:p>
        </p:txBody>
      </p:sp>
      <p:pic>
        <p:nvPicPr>
          <p:cNvPr id="225" name="Google Shape;225;p12"/>
          <p:cNvPicPr preferRelativeResize="0"/>
          <p:nvPr/>
        </p:nvPicPr>
        <p:blipFill rotWithShape="1">
          <a:blip r:embed="rId4">
            <a:alphaModFix/>
          </a:blip>
          <a:srcRect b="0" l="0" r="0" t="0"/>
          <a:stretch/>
        </p:blipFill>
        <p:spPr>
          <a:xfrm>
            <a:off x="4822121" y="1493914"/>
            <a:ext cx="2547757" cy="44988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2" name="Google Shape;232;p13"/>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33" name="Google Shape;233;p13"/>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34" name="Google Shape;234;p13"/>
          <p:cNvSpPr txBox="1"/>
          <p:nvPr/>
        </p:nvSpPr>
        <p:spPr>
          <a:xfrm>
            <a:off x="1295399" y="307582"/>
            <a:ext cx="9601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Once your payment has been successful, you will receive a confirmation and a confirmation email within a few minutes.</a:t>
            </a:r>
            <a:endParaRPr b="0" i="0" sz="1800" u="none" cap="none" strike="noStrike">
              <a:solidFill>
                <a:schemeClr val="lt1"/>
              </a:solidFill>
              <a:latin typeface="Arial"/>
              <a:ea typeface="Arial"/>
              <a:cs typeface="Arial"/>
              <a:sym typeface="Arial"/>
            </a:endParaRPr>
          </a:p>
        </p:txBody>
      </p:sp>
      <p:pic>
        <p:nvPicPr>
          <p:cNvPr id="235" name="Google Shape;235;p13"/>
          <p:cNvPicPr preferRelativeResize="0"/>
          <p:nvPr/>
        </p:nvPicPr>
        <p:blipFill rotWithShape="1">
          <a:blip r:embed="rId4">
            <a:alphaModFix/>
          </a:blip>
          <a:srcRect b="0" l="0" r="0" t="0"/>
          <a:stretch/>
        </p:blipFill>
        <p:spPr>
          <a:xfrm>
            <a:off x="2274417" y="1601777"/>
            <a:ext cx="7640116" cy="42773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2" name="Google Shape;242;p14"/>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43" name="Google Shape;243;p14"/>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44" name="Google Shape;244;p14"/>
          <p:cNvSpPr txBox="1"/>
          <p:nvPr/>
        </p:nvSpPr>
        <p:spPr>
          <a:xfrm>
            <a:off x="744750" y="169050"/>
            <a:ext cx="107025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Extra info: </a:t>
            </a:r>
            <a:r>
              <a:rPr b="0" i="0" lang="nl-BE" sz="1800" u="none" cap="none" strike="noStrike">
                <a:solidFill>
                  <a:schemeClr val="lt1"/>
                </a:solidFill>
                <a:latin typeface="Arial"/>
                <a:ea typeface="Arial"/>
                <a:cs typeface="Arial"/>
                <a:sym typeface="Arial"/>
              </a:rPr>
              <a:t>You must place your order before a certain time to receive your products on the same day </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You can find this information when you edit your shopping cart </a:t>
            </a:r>
            <a:endParaRPr/>
          </a:p>
          <a:p>
            <a:pPr indent="0" lvl="0" marL="0" marR="0" rtl="0" algn="ctr">
              <a:spcBef>
                <a:spcPts val="0"/>
              </a:spcBef>
              <a:spcAft>
                <a:spcPts val="0"/>
              </a:spcAft>
              <a:buNone/>
            </a:pPr>
            <a:r>
              <a:rPr b="1" i="0" lang="nl-BE" sz="1800" u="none" cap="none" strike="noStrike">
                <a:solidFill>
                  <a:srgbClr val="ED1494"/>
                </a:solidFill>
                <a:latin typeface="Arial"/>
                <a:ea typeface="Arial"/>
                <a:cs typeface="Arial"/>
                <a:sym typeface="Arial"/>
              </a:rPr>
              <a:t>Please note: </a:t>
            </a:r>
            <a:r>
              <a:rPr b="0" i="0" lang="nl-BE" sz="1800" u="none" cap="none" strike="noStrike">
                <a:solidFill>
                  <a:srgbClr val="ED1494"/>
                </a:solidFill>
                <a:latin typeface="Arial"/>
                <a:ea typeface="Arial"/>
                <a:cs typeface="Arial"/>
                <a:sym typeface="Arial"/>
              </a:rPr>
              <a:t>If you order after th</a:t>
            </a:r>
            <a:r>
              <a:rPr lang="nl-BE" sz="1800">
                <a:solidFill>
                  <a:srgbClr val="ED1494"/>
                </a:solidFill>
              </a:rPr>
              <a:t>is time</a:t>
            </a:r>
            <a:r>
              <a:rPr b="0" i="0" lang="nl-BE" sz="1800" u="none" cap="none" strike="noStrike">
                <a:solidFill>
                  <a:srgbClr val="ED1494"/>
                </a:solidFill>
                <a:latin typeface="Arial"/>
                <a:ea typeface="Arial"/>
                <a:cs typeface="Arial"/>
                <a:sym typeface="Arial"/>
              </a:rPr>
              <a:t>, your order will not be delivered until the next day.</a:t>
            </a:r>
            <a:endParaRPr b="0" i="0" sz="1800" u="none" cap="none" strike="noStrike">
              <a:solidFill>
                <a:srgbClr val="ED1494"/>
              </a:solidFill>
              <a:latin typeface="Arial"/>
              <a:ea typeface="Arial"/>
              <a:cs typeface="Arial"/>
              <a:sym typeface="Arial"/>
            </a:endParaRPr>
          </a:p>
        </p:txBody>
      </p:sp>
      <p:pic>
        <p:nvPicPr>
          <p:cNvPr id="245" name="Google Shape;245;p14"/>
          <p:cNvPicPr preferRelativeResize="0"/>
          <p:nvPr/>
        </p:nvPicPr>
        <p:blipFill rotWithShape="1">
          <a:blip r:embed="rId4">
            <a:alphaModFix/>
          </a:blip>
          <a:srcRect b="0" l="0" r="0" t="0"/>
          <a:stretch/>
        </p:blipFill>
        <p:spPr>
          <a:xfrm>
            <a:off x="3636128" y="2378294"/>
            <a:ext cx="4916694" cy="27242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2" name="Google Shape;252;p15"/>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53" name="Google Shape;253;p15"/>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254" name="Google Shape;254;p15"/>
          <p:cNvSpPr txBox="1"/>
          <p:nvPr/>
        </p:nvSpPr>
        <p:spPr>
          <a:xfrm>
            <a:off x="479250" y="307500"/>
            <a:ext cx="112335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Extra info: </a:t>
            </a:r>
            <a:r>
              <a:rPr b="0" i="0" lang="nl-BE" sz="1800" u="none" cap="none" strike="noStrike">
                <a:solidFill>
                  <a:schemeClr val="lt1"/>
                </a:solidFill>
                <a:latin typeface="Arial"/>
                <a:ea typeface="Arial"/>
                <a:cs typeface="Arial"/>
                <a:sym typeface="Arial"/>
              </a:rPr>
              <a:t>If a member adds something to their shopping cart before the delivery time and after closing time</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the administrator will receive a notification via email</a:t>
            </a:r>
            <a:endParaRPr b="0" i="0" sz="1800" u="none" cap="none" strike="noStrike">
              <a:solidFill>
                <a:schemeClr val="lt1"/>
              </a:solidFill>
              <a:latin typeface="Arial"/>
              <a:ea typeface="Arial"/>
              <a:cs typeface="Arial"/>
              <a:sym typeface="Arial"/>
            </a:endParaRPr>
          </a:p>
        </p:txBody>
      </p:sp>
      <p:pic>
        <p:nvPicPr>
          <p:cNvPr id="255" name="Google Shape;255;p15"/>
          <p:cNvPicPr preferRelativeResize="0"/>
          <p:nvPr/>
        </p:nvPicPr>
        <p:blipFill rotWithShape="1">
          <a:blip r:embed="rId4">
            <a:alphaModFix/>
          </a:blip>
          <a:srcRect b="0" l="0" r="0" t="0"/>
          <a:stretch/>
        </p:blipFill>
        <p:spPr>
          <a:xfrm>
            <a:off x="2865049" y="1897094"/>
            <a:ext cx="6458851" cy="36866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t/>
            </a:r>
            <a:endParaRPr/>
          </a:p>
        </p:txBody>
      </p:sp>
      <p:sp>
        <p:nvSpPr>
          <p:cNvPr id="261" name="Google Shape;26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62" name="Google Shape;262;p16"/>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63" name="Google Shape;263;p16"/>
          <p:cNvPicPr preferRelativeResize="0"/>
          <p:nvPr/>
        </p:nvPicPr>
        <p:blipFill rotWithShape="1">
          <a:blip r:embed="rId3">
            <a:alphaModFix/>
          </a:blip>
          <a:srcRect b="0" l="0" r="0" t="0"/>
          <a:stretch/>
        </p:blipFill>
        <p:spPr>
          <a:xfrm>
            <a:off x="1905027" y="1616003"/>
            <a:ext cx="8381946" cy="36259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2"/>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99" name="Google Shape;99;p2"/>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00" name="Google Shape;100;p2"/>
          <p:cNvSpPr txBox="1"/>
          <p:nvPr/>
        </p:nvSpPr>
        <p:spPr>
          <a:xfrm>
            <a:off x="3229356" y="307584"/>
            <a:ext cx="57333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Step 1: </a:t>
            </a:r>
            <a:r>
              <a:rPr b="0" i="0" lang="nl-BE" sz="1800" u="none" cap="none" strike="noStrike">
                <a:solidFill>
                  <a:schemeClr val="lt1"/>
                </a:solidFill>
                <a:latin typeface="Arial"/>
                <a:ea typeface="Arial"/>
                <a:cs typeface="Arial"/>
                <a:sym typeface="Arial"/>
              </a:rPr>
              <a:t>Go to </a:t>
            </a:r>
            <a:r>
              <a:rPr b="1" i="0" lang="nl-BE" sz="1800" u="none" cap="none" strike="noStrike">
                <a:solidFill>
                  <a:srgbClr val="ED1494"/>
                </a:solidFill>
                <a:latin typeface="Arial"/>
                <a:ea typeface="Arial"/>
                <a:cs typeface="Arial"/>
                <a:sym typeface="Arial"/>
              </a:rPr>
              <a:t>https://www.brunofoodcorner.be/nl </a:t>
            </a:r>
            <a:r>
              <a:rPr b="0" i="0" lang="nl-BE" sz="1800" u="none" cap="none" strike="noStrike">
                <a:solidFill>
                  <a:schemeClr val="lt1"/>
                </a:solidFill>
                <a:latin typeface="Arial"/>
                <a:ea typeface="Arial"/>
                <a:cs typeface="Arial"/>
                <a:sym typeface="Arial"/>
              </a:rPr>
              <a:t>and log in with your email address and password.</a:t>
            </a:r>
            <a:endParaRPr b="0" i="0" sz="1800" u="none" cap="none" strike="noStrike">
              <a:solidFill>
                <a:schemeClr val="dk1"/>
              </a:solidFill>
              <a:latin typeface="Arial"/>
              <a:ea typeface="Arial"/>
              <a:cs typeface="Arial"/>
              <a:sym typeface="Arial"/>
            </a:endParaRPr>
          </a:p>
        </p:txBody>
      </p:sp>
      <p:grpSp>
        <p:nvGrpSpPr>
          <p:cNvPr id="101" name="Google Shape;101;p2"/>
          <p:cNvGrpSpPr/>
          <p:nvPr/>
        </p:nvGrpSpPr>
        <p:grpSpPr>
          <a:xfrm>
            <a:off x="2098628" y="1325332"/>
            <a:ext cx="7991693" cy="4764930"/>
            <a:chOff x="1304406" y="929288"/>
            <a:chExt cx="9583186" cy="5545569"/>
          </a:xfrm>
        </p:grpSpPr>
        <p:grpSp>
          <p:nvGrpSpPr>
            <p:cNvPr id="102" name="Google Shape;102;p2"/>
            <p:cNvGrpSpPr/>
            <p:nvPr/>
          </p:nvGrpSpPr>
          <p:grpSpPr>
            <a:xfrm>
              <a:off x="1304406" y="929288"/>
              <a:ext cx="9583186" cy="5545569"/>
              <a:chOff x="1304407" y="943098"/>
              <a:chExt cx="9583186" cy="5545569"/>
            </a:xfrm>
          </p:grpSpPr>
          <p:pic>
            <p:nvPicPr>
              <p:cNvPr id="103" name="Google Shape;103;p2"/>
              <p:cNvPicPr preferRelativeResize="0"/>
              <p:nvPr/>
            </p:nvPicPr>
            <p:blipFill rotWithShape="1">
              <a:blip r:embed="rId4">
                <a:alphaModFix/>
              </a:blip>
              <a:srcRect b="0" l="0" r="0" t="0"/>
              <a:stretch/>
            </p:blipFill>
            <p:spPr>
              <a:xfrm>
                <a:off x="1304407" y="943098"/>
                <a:ext cx="9583186" cy="5545569"/>
              </a:xfrm>
              <a:prstGeom prst="rect">
                <a:avLst/>
              </a:prstGeom>
              <a:noFill/>
              <a:ln>
                <a:noFill/>
              </a:ln>
            </p:spPr>
          </p:pic>
          <p:sp>
            <p:nvSpPr>
              <p:cNvPr id="104" name="Google Shape;104;p2"/>
              <p:cNvSpPr/>
              <p:nvPr/>
            </p:nvSpPr>
            <p:spPr>
              <a:xfrm>
                <a:off x="3081528" y="2967228"/>
                <a:ext cx="2907792" cy="2071116"/>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2"/>
              <p:cNvSpPr/>
              <p:nvPr/>
            </p:nvSpPr>
            <p:spPr>
              <a:xfrm>
                <a:off x="3337560" y="3822192"/>
                <a:ext cx="1115568" cy="128016"/>
              </a:xfrm>
              <a:prstGeom prst="roundRect">
                <a:avLst>
                  <a:gd fmla="val 16667" name="adj"/>
                </a:avLst>
              </a:prstGeom>
              <a:solidFill>
                <a:srgbClr val="E8F0FE"/>
              </a:solidFill>
              <a:ln cap="flat" cmpd="sng" w="19050">
                <a:solidFill>
                  <a:srgbClr val="E8F0F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06" name="Google Shape;106;p2"/>
            <p:cNvSpPr/>
            <p:nvPr/>
          </p:nvSpPr>
          <p:spPr>
            <a:xfrm>
              <a:off x="9976104" y="1333500"/>
              <a:ext cx="815721" cy="33337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3" name="Google Shape;113;p3"/>
          <p:cNvSpPr/>
          <p:nvPr/>
        </p:nvSpPr>
        <p:spPr>
          <a:xfrm>
            <a:off x="120396"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14" name="Google Shape;114;p3"/>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15" name="Google Shape;115;p3"/>
          <p:cNvSpPr txBox="1"/>
          <p:nvPr/>
        </p:nvSpPr>
        <p:spPr>
          <a:xfrm>
            <a:off x="3229356" y="446092"/>
            <a:ext cx="57333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Step 2: </a:t>
            </a:r>
            <a:r>
              <a:rPr b="0" i="0" lang="nl-BE" sz="1800" u="none" cap="none" strike="noStrike">
                <a:solidFill>
                  <a:schemeClr val="lt1"/>
                </a:solidFill>
                <a:latin typeface="Arial"/>
                <a:ea typeface="Arial"/>
                <a:cs typeface="Arial"/>
                <a:sym typeface="Arial"/>
              </a:rPr>
              <a:t>Click on the pencil icon labeled (</a:t>
            </a:r>
            <a:r>
              <a:rPr b="1" i="0" lang="nl-BE" sz="1800" u="none" cap="none" strike="noStrike">
                <a:solidFill>
                  <a:srgbClr val="ED1494"/>
                </a:solidFill>
                <a:latin typeface="Arial"/>
                <a:ea typeface="Arial"/>
                <a:cs typeface="Arial"/>
                <a:sym typeface="Arial"/>
              </a:rPr>
              <a:t>Aanpassen</a:t>
            </a:r>
            <a:r>
              <a:rPr b="0" i="0" lang="nl-BE" sz="1800" u="none" cap="none" strike="noStrike">
                <a:solidFill>
                  <a:schemeClr val="lt1"/>
                </a:solidFill>
                <a:latin typeface="Arial"/>
                <a:ea typeface="Arial"/>
                <a:cs typeface="Arial"/>
                <a:sym typeface="Arial"/>
              </a:rPr>
              <a:t>) </a:t>
            </a:r>
            <a:endParaRPr/>
          </a:p>
        </p:txBody>
      </p:sp>
      <p:pic>
        <p:nvPicPr>
          <p:cNvPr id="116" name="Google Shape;116;p3"/>
          <p:cNvPicPr preferRelativeResize="0"/>
          <p:nvPr/>
        </p:nvPicPr>
        <p:blipFill rotWithShape="1">
          <a:blip r:embed="rId4">
            <a:alphaModFix/>
          </a:blip>
          <a:srcRect b="0" l="0" r="0" t="0"/>
          <a:stretch/>
        </p:blipFill>
        <p:spPr>
          <a:xfrm>
            <a:off x="1237201" y="1764188"/>
            <a:ext cx="9714547" cy="3952500"/>
          </a:xfrm>
          <a:prstGeom prst="rect">
            <a:avLst/>
          </a:prstGeom>
          <a:noFill/>
          <a:ln>
            <a:noFill/>
          </a:ln>
        </p:spPr>
      </p:pic>
      <p:sp>
        <p:nvSpPr>
          <p:cNvPr id="117" name="Google Shape;117;p3"/>
          <p:cNvSpPr/>
          <p:nvPr/>
        </p:nvSpPr>
        <p:spPr>
          <a:xfrm>
            <a:off x="6647671" y="4438651"/>
            <a:ext cx="743729" cy="20002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4" name="Google Shape;124;p4"/>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5" name="Google Shape;125;p4"/>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26" name="Google Shape;126;p4"/>
          <p:cNvSpPr txBox="1"/>
          <p:nvPr/>
        </p:nvSpPr>
        <p:spPr>
          <a:xfrm>
            <a:off x="985200" y="307500"/>
            <a:ext cx="105687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Step 3: </a:t>
            </a:r>
            <a:r>
              <a:rPr b="0" i="0" lang="nl-BE" sz="1800" u="none" cap="none" strike="noStrike">
                <a:solidFill>
                  <a:schemeClr val="lt1"/>
                </a:solidFill>
                <a:latin typeface="Arial"/>
                <a:ea typeface="Arial"/>
                <a:cs typeface="Arial"/>
                <a:sym typeface="Arial"/>
              </a:rPr>
              <a:t>Click again on the pencil icon (</a:t>
            </a:r>
            <a:r>
              <a:rPr b="1" i="0" lang="nl-BE" sz="1800" u="none" cap="none" strike="noStrike">
                <a:solidFill>
                  <a:srgbClr val="ED1494"/>
                </a:solidFill>
                <a:latin typeface="Arial"/>
                <a:ea typeface="Arial"/>
                <a:cs typeface="Arial"/>
                <a:sym typeface="Arial"/>
              </a:rPr>
              <a:t>Aanpassen</a:t>
            </a:r>
            <a:r>
              <a:rPr b="0" i="0" lang="nl-BE" sz="1800" u="none" cap="none" strike="noStrike">
                <a:solidFill>
                  <a:schemeClr val="lt1"/>
                </a:solidFill>
                <a:latin typeface="Arial"/>
                <a:ea typeface="Arial"/>
                <a:cs typeface="Arial"/>
                <a:sym typeface="Arial"/>
              </a:rPr>
              <a:t>) next to </a:t>
            </a:r>
            <a:r>
              <a:rPr lang="nl-BE" sz="1800">
                <a:solidFill>
                  <a:schemeClr val="lt1"/>
                </a:solidFill>
              </a:rPr>
              <a:t>‘</a:t>
            </a:r>
            <a:r>
              <a:rPr b="0" i="0" lang="nl-BE" sz="1800" u="none" cap="none" strike="noStrike">
                <a:solidFill>
                  <a:schemeClr val="lt1"/>
                </a:solidFill>
                <a:latin typeface="Arial"/>
                <a:ea typeface="Arial"/>
                <a:cs typeface="Arial"/>
                <a:sym typeface="Arial"/>
              </a:rPr>
              <a:t>Mijn persoonlijk winkelmandje</a:t>
            </a:r>
            <a:r>
              <a:rPr lang="nl-BE" sz="1800">
                <a:solidFill>
                  <a:schemeClr val="lt1"/>
                </a:solidFill>
              </a:rPr>
              <a:t>’</a:t>
            </a:r>
            <a:r>
              <a:rPr b="0" i="0" lang="nl-BE" sz="1800" u="none" cap="none" strike="noStrike">
                <a:solidFill>
                  <a:schemeClr val="lt1"/>
                </a:solidFill>
                <a:latin typeface="Arial"/>
                <a:ea typeface="Arial"/>
                <a:cs typeface="Arial"/>
                <a:sym typeface="Arial"/>
              </a:rPr>
              <a:t> to edit it.</a:t>
            </a:r>
            <a:endParaRPr b="0" i="0" sz="1800" u="none" cap="none" strike="noStrike">
              <a:solidFill>
                <a:schemeClr val="lt1"/>
              </a:solidFill>
              <a:latin typeface="Arial"/>
              <a:ea typeface="Arial"/>
              <a:cs typeface="Arial"/>
              <a:sym typeface="Arial"/>
            </a:endParaRPr>
          </a:p>
        </p:txBody>
      </p:sp>
      <p:sp>
        <p:nvSpPr>
          <p:cNvPr id="127" name="Google Shape;127;p4"/>
          <p:cNvSpPr txBox="1"/>
          <p:nvPr/>
        </p:nvSpPr>
        <p:spPr>
          <a:xfrm>
            <a:off x="1388400" y="676800"/>
            <a:ext cx="97623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(Please note that if you want to place a personal order, you will need to adjust this setting.)</a:t>
            </a:r>
            <a:endParaRPr b="0" i="0" sz="1800" u="none" cap="none" strike="noStrike">
              <a:solidFill>
                <a:schemeClr val="lt1"/>
              </a:solidFill>
              <a:latin typeface="Arial"/>
              <a:ea typeface="Arial"/>
              <a:cs typeface="Arial"/>
              <a:sym typeface="Arial"/>
            </a:endParaRPr>
          </a:p>
        </p:txBody>
      </p:sp>
      <p:pic>
        <p:nvPicPr>
          <p:cNvPr id="128" name="Google Shape;128;p4"/>
          <p:cNvPicPr preferRelativeResize="0"/>
          <p:nvPr/>
        </p:nvPicPr>
        <p:blipFill rotWithShape="1">
          <a:blip r:embed="rId4">
            <a:alphaModFix/>
          </a:blip>
          <a:srcRect b="0" l="0" r="0" t="0"/>
          <a:stretch/>
        </p:blipFill>
        <p:spPr>
          <a:xfrm>
            <a:off x="2642705" y="1811357"/>
            <a:ext cx="6906589" cy="3858163"/>
          </a:xfrm>
          <a:prstGeom prst="rect">
            <a:avLst/>
          </a:prstGeom>
          <a:noFill/>
          <a:ln>
            <a:noFill/>
          </a:ln>
        </p:spPr>
      </p:pic>
      <p:sp>
        <p:nvSpPr>
          <p:cNvPr id="129" name="Google Shape;129;p4"/>
          <p:cNvSpPr/>
          <p:nvPr/>
        </p:nvSpPr>
        <p:spPr>
          <a:xfrm>
            <a:off x="7972425" y="2721264"/>
            <a:ext cx="1314450" cy="43815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6" name="Google Shape;136;p5"/>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7" name="Google Shape;137;p5"/>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38" name="Google Shape;138;p5"/>
          <p:cNvSpPr txBox="1"/>
          <p:nvPr/>
        </p:nvSpPr>
        <p:spPr>
          <a:xfrm>
            <a:off x="1669025" y="446100"/>
            <a:ext cx="88509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Step 4: </a:t>
            </a:r>
            <a:r>
              <a:rPr b="0" i="0" lang="nl-BE" sz="1800" u="none" cap="none" strike="noStrike">
                <a:solidFill>
                  <a:schemeClr val="lt1"/>
                </a:solidFill>
                <a:latin typeface="Arial"/>
                <a:ea typeface="Arial"/>
                <a:cs typeface="Arial"/>
                <a:sym typeface="Arial"/>
              </a:rPr>
              <a:t>Indicate on the basis of the (</a:t>
            </a:r>
            <a:r>
              <a:rPr b="1" i="0" lang="nl-BE" sz="1800" u="none" cap="none" strike="noStrike">
                <a:solidFill>
                  <a:srgbClr val="ED1494"/>
                </a:solidFill>
                <a:latin typeface="Arial"/>
                <a:ea typeface="Arial"/>
                <a:cs typeface="Arial"/>
                <a:sym typeface="Arial"/>
              </a:rPr>
              <a:t>Dot</a:t>
            </a:r>
            <a:r>
              <a:rPr b="0" i="0" lang="nl-BE" sz="1800" u="none" cap="none" strike="noStrike">
                <a:solidFill>
                  <a:schemeClr val="lt1"/>
                </a:solidFill>
                <a:latin typeface="Arial"/>
                <a:ea typeface="Arial"/>
                <a:cs typeface="Arial"/>
                <a:sym typeface="Arial"/>
              </a:rPr>
              <a:t>) your group and then click on (</a:t>
            </a:r>
            <a:r>
              <a:rPr b="1" i="0" lang="nl-BE" sz="1800" u="none" cap="none" strike="noStrike">
                <a:solidFill>
                  <a:srgbClr val="ED1494"/>
                </a:solidFill>
                <a:latin typeface="Arial"/>
                <a:ea typeface="Arial"/>
                <a:cs typeface="Arial"/>
                <a:sym typeface="Arial"/>
              </a:rPr>
              <a:t>Bevestigen</a:t>
            </a:r>
            <a:r>
              <a:rPr b="0" i="0" lang="nl-BE" sz="1800" u="none" cap="none" strike="noStrike">
                <a:solidFill>
                  <a:schemeClr val="lt1"/>
                </a:solidFill>
                <a:latin typeface="Arial"/>
                <a:ea typeface="Arial"/>
                <a:cs typeface="Arial"/>
                <a:sym typeface="Arial"/>
              </a:rPr>
              <a:t>)</a:t>
            </a:r>
            <a:endParaRPr/>
          </a:p>
        </p:txBody>
      </p:sp>
      <p:pic>
        <p:nvPicPr>
          <p:cNvPr id="139" name="Google Shape;139;p5"/>
          <p:cNvPicPr preferRelativeResize="0"/>
          <p:nvPr/>
        </p:nvPicPr>
        <p:blipFill rotWithShape="1">
          <a:blip r:embed="rId4">
            <a:alphaModFix/>
          </a:blip>
          <a:srcRect b="0" l="0" r="0" t="0"/>
          <a:stretch/>
        </p:blipFill>
        <p:spPr>
          <a:xfrm>
            <a:off x="2623653" y="1749435"/>
            <a:ext cx="6944694" cy="3982006"/>
          </a:xfrm>
          <a:prstGeom prst="rect">
            <a:avLst/>
          </a:prstGeom>
          <a:noFill/>
          <a:ln>
            <a:noFill/>
          </a:ln>
        </p:spPr>
      </p:pic>
      <p:sp>
        <p:nvSpPr>
          <p:cNvPr id="140" name="Google Shape;140;p5"/>
          <p:cNvSpPr/>
          <p:nvPr/>
        </p:nvSpPr>
        <p:spPr>
          <a:xfrm>
            <a:off x="2971800" y="3645188"/>
            <a:ext cx="2571750" cy="34290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1" name="Google Shape;141;p5"/>
          <p:cNvSpPr/>
          <p:nvPr/>
        </p:nvSpPr>
        <p:spPr>
          <a:xfrm>
            <a:off x="6096000" y="4142774"/>
            <a:ext cx="3084576" cy="60350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8" name="Google Shape;148;p6"/>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9" name="Google Shape;149;p6"/>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50" name="Google Shape;150;p6"/>
          <p:cNvSpPr txBox="1"/>
          <p:nvPr/>
        </p:nvSpPr>
        <p:spPr>
          <a:xfrm>
            <a:off x="1763700" y="307500"/>
            <a:ext cx="86646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Your details have now been automatically adjusted to the group you have selected</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If your details are correct, click on (</a:t>
            </a:r>
            <a:r>
              <a:rPr b="1" i="0" lang="nl-BE" sz="1800" u="none" cap="none" strike="noStrike">
                <a:solidFill>
                  <a:srgbClr val="ED1494"/>
                </a:solidFill>
                <a:latin typeface="Arial"/>
                <a:ea typeface="Arial"/>
                <a:cs typeface="Arial"/>
                <a:sym typeface="Arial"/>
              </a:rPr>
              <a:t>Gereed</a:t>
            </a:r>
            <a:r>
              <a:rPr b="1" i="0" lang="nl-BE" sz="1800" u="none" cap="none" strike="noStrike">
                <a:solidFill>
                  <a:schemeClr val="lt1"/>
                </a:solidFill>
                <a:latin typeface="Arial"/>
                <a:ea typeface="Arial"/>
                <a:cs typeface="Arial"/>
                <a:sym typeface="Arial"/>
              </a:rPr>
              <a:t>)</a:t>
            </a:r>
            <a:endParaRPr/>
          </a:p>
        </p:txBody>
      </p:sp>
      <p:pic>
        <p:nvPicPr>
          <p:cNvPr id="151" name="Google Shape;151;p6"/>
          <p:cNvPicPr preferRelativeResize="0"/>
          <p:nvPr/>
        </p:nvPicPr>
        <p:blipFill rotWithShape="1">
          <a:blip r:embed="rId4">
            <a:alphaModFix/>
          </a:blip>
          <a:srcRect b="0" l="0" r="0" t="0"/>
          <a:stretch/>
        </p:blipFill>
        <p:spPr>
          <a:xfrm>
            <a:off x="2661758" y="1563672"/>
            <a:ext cx="6868484" cy="4353533"/>
          </a:xfrm>
          <a:prstGeom prst="rect">
            <a:avLst/>
          </a:prstGeom>
          <a:noFill/>
          <a:ln>
            <a:noFill/>
          </a:ln>
        </p:spPr>
      </p:pic>
      <p:sp>
        <p:nvSpPr>
          <p:cNvPr id="152" name="Google Shape;152;p6"/>
          <p:cNvSpPr/>
          <p:nvPr/>
        </p:nvSpPr>
        <p:spPr>
          <a:xfrm>
            <a:off x="2916936" y="2454564"/>
            <a:ext cx="3407664" cy="160591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3" name="Google Shape;153;p6"/>
          <p:cNvSpPr/>
          <p:nvPr/>
        </p:nvSpPr>
        <p:spPr>
          <a:xfrm>
            <a:off x="6096000" y="5048031"/>
            <a:ext cx="3121152" cy="603504"/>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0" name="Google Shape;160;p7"/>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61" name="Google Shape;161;p7"/>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62" name="Google Shape;162;p7"/>
          <p:cNvSpPr txBox="1"/>
          <p:nvPr/>
        </p:nvSpPr>
        <p:spPr>
          <a:xfrm>
            <a:off x="2227200" y="446100"/>
            <a:ext cx="7737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Step 5: </a:t>
            </a:r>
            <a:r>
              <a:rPr b="0" i="0" lang="nl-BE" sz="1800" u="none" cap="none" strike="noStrike">
                <a:solidFill>
                  <a:schemeClr val="lt1"/>
                </a:solidFill>
                <a:latin typeface="Arial"/>
                <a:ea typeface="Arial"/>
                <a:cs typeface="Arial"/>
                <a:sym typeface="Arial"/>
              </a:rPr>
              <a:t>Click on (</a:t>
            </a:r>
            <a:r>
              <a:rPr b="1" i="0" lang="nl-BE" sz="1800" u="none" cap="none" strike="noStrike">
                <a:solidFill>
                  <a:srgbClr val="ED1494"/>
                </a:solidFill>
                <a:latin typeface="Arial"/>
                <a:ea typeface="Arial"/>
                <a:cs typeface="Arial"/>
                <a:sym typeface="Arial"/>
              </a:rPr>
              <a:t>Assortiment</a:t>
            </a:r>
            <a:r>
              <a:rPr b="0" i="0" lang="nl-BE" sz="1800" u="none" cap="none" strike="noStrike">
                <a:solidFill>
                  <a:schemeClr val="lt1"/>
                </a:solidFill>
                <a:latin typeface="Arial"/>
                <a:ea typeface="Arial"/>
                <a:cs typeface="Arial"/>
                <a:sym typeface="Arial"/>
              </a:rPr>
              <a:t>) and start</a:t>
            </a:r>
            <a:r>
              <a:rPr lang="nl-BE" sz="1800">
                <a:solidFill>
                  <a:schemeClr val="lt1"/>
                </a:solidFill>
              </a:rPr>
              <a:t> </a:t>
            </a:r>
            <a:r>
              <a:rPr b="0" i="0" lang="nl-BE" sz="1800" u="none" cap="none" strike="noStrike">
                <a:solidFill>
                  <a:schemeClr val="lt1"/>
                </a:solidFill>
                <a:latin typeface="Arial"/>
                <a:ea typeface="Arial"/>
                <a:cs typeface="Arial"/>
                <a:sym typeface="Arial"/>
              </a:rPr>
              <a:t>choosing your delicious meal</a:t>
            </a:r>
            <a:endParaRPr b="0" i="0" sz="1800" u="none" cap="none" strike="noStrike">
              <a:solidFill>
                <a:schemeClr val="lt1"/>
              </a:solidFill>
              <a:latin typeface="Arial"/>
              <a:ea typeface="Arial"/>
              <a:cs typeface="Arial"/>
              <a:sym typeface="Arial"/>
            </a:endParaRPr>
          </a:p>
        </p:txBody>
      </p:sp>
      <p:pic>
        <p:nvPicPr>
          <p:cNvPr id="163" name="Google Shape;163;p7"/>
          <p:cNvPicPr preferRelativeResize="0"/>
          <p:nvPr/>
        </p:nvPicPr>
        <p:blipFill rotWithShape="1">
          <a:blip r:embed="rId4">
            <a:alphaModFix/>
          </a:blip>
          <a:srcRect b="0" l="0" r="0" t="0"/>
          <a:stretch/>
        </p:blipFill>
        <p:spPr>
          <a:xfrm>
            <a:off x="847819" y="1603864"/>
            <a:ext cx="10493312" cy="4273149"/>
          </a:xfrm>
          <a:prstGeom prst="rect">
            <a:avLst/>
          </a:prstGeom>
          <a:noFill/>
          <a:ln>
            <a:noFill/>
          </a:ln>
        </p:spPr>
      </p:pic>
      <p:sp>
        <p:nvSpPr>
          <p:cNvPr id="164" name="Google Shape;164;p7"/>
          <p:cNvSpPr/>
          <p:nvPr/>
        </p:nvSpPr>
        <p:spPr>
          <a:xfrm>
            <a:off x="7411212" y="1957959"/>
            <a:ext cx="1009650" cy="39052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5" name="Google Shape;165;p7"/>
          <p:cNvSpPr/>
          <p:nvPr/>
        </p:nvSpPr>
        <p:spPr>
          <a:xfrm>
            <a:off x="6539484" y="4863611"/>
            <a:ext cx="2897124" cy="390525"/>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2" name="Google Shape;172;p8"/>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3" name="Google Shape;173;p8"/>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74" name="Google Shape;174;p8"/>
          <p:cNvSpPr txBox="1"/>
          <p:nvPr/>
        </p:nvSpPr>
        <p:spPr>
          <a:xfrm>
            <a:off x="960313" y="307500"/>
            <a:ext cx="99183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Stap 6: </a:t>
            </a:r>
            <a:r>
              <a:rPr b="0" i="0" lang="nl-BE" sz="1800" u="none" cap="none" strike="noStrike">
                <a:solidFill>
                  <a:schemeClr val="lt1"/>
                </a:solidFill>
                <a:latin typeface="Arial"/>
                <a:ea typeface="Arial"/>
                <a:cs typeface="Arial"/>
                <a:sym typeface="Arial"/>
              </a:rPr>
              <a:t>Select your preferences and then add to your shopping cart at the bottom of the page</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1" i="0" lang="nl-BE" sz="1800" u="none" cap="none" strike="noStrike">
                <a:solidFill>
                  <a:srgbClr val="ED1494"/>
                </a:solidFill>
                <a:latin typeface="Arial"/>
                <a:ea typeface="Arial"/>
                <a:cs typeface="Arial"/>
                <a:sym typeface="Arial"/>
              </a:rPr>
              <a:t>Double-check here to see if your group name is still listed</a:t>
            </a:r>
            <a:endParaRPr b="1" i="0" sz="1800" u="none" cap="none" strike="noStrike">
              <a:solidFill>
                <a:srgbClr val="ED1494"/>
              </a:solidFill>
              <a:latin typeface="Arial"/>
              <a:ea typeface="Arial"/>
              <a:cs typeface="Arial"/>
              <a:sym typeface="Arial"/>
            </a:endParaRPr>
          </a:p>
        </p:txBody>
      </p:sp>
      <p:pic>
        <p:nvPicPr>
          <p:cNvPr id="175" name="Google Shape;175;p8"/>
          <p:cNvPicPr preferRelativeResize="0"/>
          <p:nvPr/>
        </p:nvPicPr>
        <p:blipFill rotWithShape="1">
          <a:blip r:embed="rId4">
            <a:alphaModFix/>
          </a:blip>
          <a:srcRect b="0" l="0" r="0" t="0"/>
          <a:stretch/>
        </p:blipFill>
        <p:spPr>
          <a:xfrm>
            <a:off x="3362531" y="1349614"/>
            <a:ext cx="5599997" cy="4708427"/>
          </a:xfrm>
          <a:prstGeom prst="rect">
            <a:avLst/>
          </a:prstGeom>
          <a:noFill/>
          <a:ln>
            <a:noFill/>
          </a:ln>
        </p:spPr>
      </p:pic>
      <p:sp>
        <p:nvSpPr>
          <p:cNvPr id="176" name="Google Shape;176;p8"/>
          <p:cNvSpPr/>
          <p:nvPr/>
        </p:nvSpPr>
        <p:spPr>
          <a:xfrm>
            <a:off x="5248070" y="3114508"/>
            <a:ext cx="2673718" cy="95188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7" name="Google Shape;177;p8"/>
          <p:cNvSpPr/>
          <p:nvPr/>
        </p:nvSpPr>
        <p:spPr>
          <a:xfrm>
            <a:off x="5248070" y="4266122"/>
            <a:ext cx="3685091" cy="564319"/>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8" name="Google Shape;178;p8"/>
          <p:cNvSpPr/>
          <p:nvPr/>
        </p:nvSpPr>
        <p:spPr>
          <a:xfrm>
            <a:off x="7915728" y="5348241"/>
            <a:ext cx="947365" cy="320289"/>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9" name="Google Shape;179;p8"/>
          <p:cNvSpPr/>
          <p:nvPr/>
        </p:nvSpPr>
        <p:spPr>
          <a:xfrm>
            <a:off x="5365490" y="4913975"/>
            <a:ext cx="1107936" cy="183022"/>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p:nvPr/>
        </p:nvSpPr>
        <p:spPr>
          <a:xfrm>
            <a:off x="1" y="0"/>
            <a:ext cx="12192000" cy="6858000"/>
          </a:xfrm>
          <a:prstGeom prst="rect">
            <a:avLst/>
          </a:prstGeom>
          <a:solidFill>
            <a:srgbClr val="F8F7F2"/>
          </a:solidFill>
          <a:ln cap="flat" cmpd="sng" w="19050">
            <a:solidFill>
              <a:srgbClr val="E603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6" name="Google Shape;186;p9"/>
          <p:cNvSpPr/>
          <p:nvPr/>
        </p:nvSpPr>
        <p:spPr>
          <a:xfrm>
            <a:off x="118872" y="109728"/>
            <a:ext cx="11951208" cy="1042035"/>
          </a:xfrm>
          <a:prstGeom prst="rect">
            <a:avLst/>
          </a:prstGeom>
          <a:solidFill>
            <a:srgbClr val="493D3C"/>
          </a:solidFill>
          <a:ln cap="flat" cmpd="sng" w="19050">
            <a:solidFill>
              <a:srgbClr val="473C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87" name="Google Shape;187;p9"/>
          <p:cNvPicPr preferRelativeResize="0"/>
          <p:nvPr/>
        </p:nvPicPr>
        <p:blipFill rotWithShape="1">
          <a:blip r:embed="rId3">
            <a:alphaModFix/>
          </a:blip>
          <a:srcRect b="0" l="0" r="0" t="0"/>
          <a:stretch/>
        </p:blipFill>
        <p:spPr>
          <a:xfrm>
            <a:off x="4398789" y="6329114"/>
            <a:ext cx="3391373" cy="419158"/>
          </a:xfrm>
          <a:prstGeom prst="rect">
            <a:avLst/>
          </a:prstGeom>
          <a:noFill/>
          <a:ln>
            <a:noFill/>
          </a:ln>
        </p:spPr>
      </p:pic>
      <p:sp>
        <p:nvSpPr>
          <p:cNvPr id="188" name="Google Shape;188;p9"/>
          <p:cNvSpPr txBox="1"/>
          <p:nvPr/>
        </p:nvSpPr>
        <p:spPr>
          <a:xfrm>
            <a:off x="1758600" y="307500"/>
            <a:ext cx="86748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nl-BE" sz="1800" u="none" cap="none" strike="noStrike">
                <a:solidFill>
                  <a:schemeClr val="lt1"/>
                </a:solidFill>
                <a:latin typeface="Arial"/>
                <a:ea typeface="Arial"/>
                <a:cs typeface="Arial"/>
                <a:sym typeface="Arial"/>
              </a:rPr>
              <a:t>Step 7: </a:t>
            </a:r>
            <a:r>
              <a:rPr b="0" i="0" lang="nl-BE" sz="1800" u="none" cap="none" strike="noStrike">
                <a:solidFill>
                  <a:schemeClr val="lt1"/>
                </a:solidFill>
                <a:latin typeface="Arial"/>
                <a:ea typeface="Arial"/>
                <a:cs typeface="Arial"/>
                <a:sym typeface="Arial"/>
              </a:rPr>
              <a:t>Click on (</a:t>
            </a:r>
            <a:r>
              <a:rPr b="1" i="0" lang="nl-BE" sz="1800" u="none" cap="none" strike="noStrike">
                <a:solidFill>
                  <a:srgbClr val="ED1494"/>
                </a:solidFill>
                <a:latin typeface="Arial"/>
                <a:ea typeface="Arial"/>
                <a:cs typeface="Arial"/>
                <a:sym typeface="Arial"/>
              </a:rPr>
              <a:t>Winkelmandje bekijken</a:t>
            </a:r>
            <a:r>
              <a:rPr b="0" i="0" lang="nl-BE" sz="1800" u="none" cap="none" strike="noStrike">
                <a:solidFill>
                  <a:schemeClr val="lt1"/>
                </a:solidFill>
                <a:latin typeface="Arial"/>
                <a:ea typeface="Arial"/>
                <a:cs typeface="Arial"/>
                <a:sym typeface="Arial"/>
              </a:rPr>
              <a:t>)</a:t>
            </a:r>
            <a:endParaRPr/>
          </a:p>
          <a:p>
            <a:pPr indent="0" lvl="0" marL="0" marR="0" rtl="0" algn="ctr">
              <a:spcBef>
                <a:spcPts val="0"/>
              </a:spcBef>
              <a:spcAft>
                <a:spcPts val="0"/>
              </a:spcAft>
              <a:buNone/>
            </a:pPr>
            <a:r>
              <a:rPr b="0" i="0" lang="nl-BE" sz="1800" u="none" cap="none" strike="noStrike">
                <a:solidFill>
                  <a:schemeClr val="lt1"/>
                </a:solidFill>
                <a:latin typeface="Arial"/>
                <a:ea typeface="Arial"/>
                <a:cs typeface="Arial"/>
                <a:sym typeface="Arial"/>
              </a:rPr>
              <a:t>If you want to add additional products, click on (</a:t>
            </a:r>
            <a:r>
              <a:rPr b="1" i="0" lang="nl-BE" sz="1800" u="none" cap="none" strike="noStrike">
                <a:solidFill>
                  <a:srgbClr val="ED1494"/>
                </a:solidFill>
                <a:latin typeface="Arial"/>
                <a:ea typeface="Arial"/>
                <a:cs typeface="Arial"/>
                <a:sym typeface="Arial"/>
              </a:rPr>
              <a:t>Verder winkelen</a:t>
            </a:r>
            <a:r>
              <a:rPr b="0" i="0" lang="nl-BE" sz="1800" u="none" cap="none" strike="noStrike">
                <a:solidFill>
                  <a:schemeClr val="lt1"/>
                </a:solidFill>
                <a:latin typeface="Arial"/>
                <a:ea typeface="Arial"/>
                <a:cs typeface="Arial"/>
                <a:sym typeface="Arial"/>
              </a:rPr>
              <a:t>) and repeat step 6</a:t>
            </a:r>
            <a:endParaRPr/>
          </a:p>
        </p:txBody>
      </p:sp>
      <p:pic>
        <p:nvPicPr>
          <p:cNvPr id="189" name="Google Shape;189;p9"/>
          <p:cNvPicPr preferRelativeResize="0"/>
          <p:nvPr/>
        </p:nvPicPr>
        <p:blipFill rotWithShape="1">
          <a:blip r:embed="rId4">
            <a:alphaModFix/>
          </a:blip>
          <a:srcRect b="0" l="0" r="0" t="0"/>
          <a:stretch/>
        </p:blipFill>
        <p:spPr>
          <a:xfrm>
            <a:off x="3447680" y="2059041"/>
            <a:ext cx="5296639" cy="3362794"/>
          </a:xfrm>
          <a:prstGeom prst="rect">
            <a:avLst/>
          </a:prstGeom>
          <a:noFill/>
          <a:ln>
            <a:noFill/>
          </a:ln>
        </p:spPr>
      </p:pic>
      <p:sp>
        <p:nvSpPr>
          <p:cNvPr id="190" name="Google Shape;190;p9"/>
          <p:cNvSpPr/>
          <p:nvPr/>
        </p:nvSpPr>
        <p:spPr>
          <a:xfrm>
            <a:off x="6096000" y="4801523"/>
            <a:ext cx="2514600" cy="495300"/>
          </a:xfrm>
          <a:prstGeom prst="roundRect">
            <a:avLst>
              <a:gd fmla="val 16667" name="adj"/>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2025-07-25T14:08:38Z</dcterms:created>
  <dc:creator>Yentl Claesen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0x0101007A09F5EC0B26F843BE9499E464B761D2</vt:lpwstr>
  </property>
</Properties>
</file>